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1" r:id="rId2"/>
    <p:sldId id="383" r:id="rId3"/>
    <p:sldId id="384" r:id="rId4"/>
    <p:sldId id="385" r:id="rId5"/>
    <p:sldId id="386" r:id="rId6"/>
    <p:sldId id="387" r:id="rId7"/>
    <p:sldId id="388" r:id="rId8"/>
    <p:sldId id="389" r:id="rId9"/>
    <p:sldId id="390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10"/>
    <p:restoredTop sz="94648"/>
  </p:normalViewPr>
  <p:slideViewPr>
    <p:cSldViewPr snapToGrid="0" snapToObjects="1">
      <p:cViewPr>
        <p:scale>
          <a:sx n="86" d="100"/>
          <a:sy n="86" d="100"/>
        </p:scale>
        <p:origin x="-462" y="-432"/>
      </p:cViewPr>
      <p:guideLst>
        <p:guide orient="horz" pos="2160"/>
        <p:guide pos="3840"/>
      </p:guideLst>
    </p:cSldViewPr>
  </p:slideViewPr>
  <p:notesTextViewPr>
    <p:cViewPr>
      <p:scale>
        <a:sx n="25" d="100"/>
        <a:sy n="2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F5F37-4580-0F40-87F5-016857D1A2B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409B4-24D1-FC4F-AA58-8C383043E2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4687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0E6BC2-1C22-BC4D-B85A-8FD399B040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45CD2BA-E15C-EF46-BA48-20DDA5BC8D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1FD9FC1-40C5-0C4F-872B-8F1AA6FF5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A824023-7AAF-7444-AF60-D5640E94B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3CC8BB1-1CD5-2844-BAC2-37DFDEEF5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8466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A3AA06-FCFB-5845-87A9-A9EE5462D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7ED53D7-ABD3-0440-9733-7A67B41DB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9D6F65-F5C3-674D-AD48-6DF903490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F82981-8B70-824D-907B-9AE1CD3BB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957A504-7039-5342-A06B-B9FD4FD57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1339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BC4595A-1327-524C-A796-CB4805E0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F99BAC2-1D98-C441-9946-0B1D40B632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84C1E1B-FAD7-384E-8B4D-D026A4DA2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E791F3F-D970-244A-B72A-6799E908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45FC0E8-56B6-6E4B-AA54-EC15A88A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4781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D3CA4FF-4C8C-C249-9A90-09E27A4A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42EB84-9A54-794A-B96C-39CA137712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EB13669-2B76-1A40-9A58-01AF2E9EF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2A3CBD-CF88-014F-AD38-281E998A3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F98B69A-2971-6947-A1B4-CFAE649E5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37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713D20-8317-8D4C-96C1-5794FDC7E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64F5D81-DCC2-4248-9138-B2703BAD4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410767C-6DF8-4B4E-BA68-AAA66E642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AD377FB-69B6-CB4D-B13A-772545FA7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C169AF-C8EC-F343-8A89-E4C01C30D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318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E92CDB-B42C-B240-AC6F-C2ABECE14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04D3FE5-B12E-B141-9107-DB4D18F73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363D8E0-0A08-0447-86DD-D5885FB8B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BD3061E-16F6-5544-8BD6-596F5CE4C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3A4BB99-E73C-C843-8B9B-FF661A85C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1138257-B06D-554C-937D-FD0794FE1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1268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223056-5B01-514E-811A-934BEE33E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D91DDF1-737B-B944-B599-4E259F5E3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126F504-0790-2044-9BDD-B16C090F7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093ACA6-F959-CC41-B897-28F183886D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952B000-3DAB-074B-9711-3231DDDA22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DF1094A-EF34-BC42-8FD5-FABC292FC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82DD7A7-9A10-9340-A962-004823C79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7AE5FB04-3F21-C041-B013-0A561307C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3875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E439C1-0F74-B148-989B-A39E74F9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D380C70-1809-0441-9F65-8FA050BAC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E9B546A-708E-5944-9F98-36F170128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6D00944-3B7B-1741-A6AD-F4BD9028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840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6321920A-CFE2-CD48-8C2A-72AA36041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C4CAB04-8CC0-8D41-80B4-A2D259DF8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C6C4A0E-1F95-5249-85AE-5E61900A6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063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9256C40-A9EB-1D47-9CF0-2F87B4633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0EA3F6-D852-3148-8F12-05D41C5272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629C916-E492-3E4E-8371-ADE874D71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E7ED12-17C4-0F4B-BB06-27696F49E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0FFE9D8-9CA4-9D48-BCC5-8C0871765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A346725-60D8-F546-BC76-301B4847F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211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093EB4-0608-4043-B83D-76333E52B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6600E7CF-4351-604E-95FE-161F33D54D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AF30651-81A4-A44B-9922-ACED6E61B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654F523-D69D-9442-B38C-FEF629411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C33CCC5-3E50-274E-B794-74439239D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8B336E7-9753-4542-AD9D-4750E25E3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4876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B8D383B-7B6A-D041-8718-C3D917D70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D976687-6845-AE4D-87E3-6A7F654C8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E97E013-C5BE-2F41-B10C-C9D7D9AC9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DC3CB-7669-FB4F-B97E-244906B310D7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E759DE8-25EA-2F4D-A6F6-74684C3802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61B1D2-C81D-7D41-877E-3270A2049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30D7D-807B-BD49-9AA2-035FA5635A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5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B90ACC-9B0D-9C43-92E5-6E05A9881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22363"/>
            <a:ext cx="12191999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Теоретические основы</a:t>
            </a:r>
            <a:br>
              <a:rPr lang="ru-RU" dirty="0"/>
            </a:br>
            <a:r>
              <a:rPr lang="ru-RU" dirty="0"/>
              <a:t>физико-химических исследований дорожно-строительных материалов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8BC42DD-9A72-9840-9557-17631F14FF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278655"/>
            <a:ext cx="12192000" cy="2387600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Курсовой проект</a:t>
            </a:r>
          </a:p>
          <a:p>
            <a:endParaRPr lang="ru-RU" dirty="0"/>
          </a:p>
          <a:p>
            <a:r>
              <a:rPr lang="ru-RU" sz="3200" dirty="0"/>
              <a:t>Проектирование состава битумного вяжущего с учетом температурного режима эксплуатации и транспортных нагрузок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031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>
            <a:extLst>
              <a:ext uri="{FF2B5EF4-FFF2-40B4-BE49-F238E27FC236}">
                <a16:creationId xmlns="" xmlns:a16="http://schemas.microsoft.com/office/drawing/2014/main" id="{2373B48D-EE64-0F40-B731-65B95F3D80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773952"/>
            <a:ext cx="12192000" cy="6045643"/>
          </a:xfr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03B1337-BDE0-C042-8400-86CD1D82D78E}"/>
              </a:ext>
            </a:extLst>
          </p:cNvPr>
          <p:cNvSpPr txBox="1"/>
          <p:nvPr/>
        </p:nvSpPr>
        <p:spPr>
          <a:xfrm>
            <a:off x="322456" y="1260813"/>
            <a:ext cx="11547088" cy="2179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1115" algn="just">
              <a:lnSpc>
                <a:spcPct val="115000"/>
              </a:lnSpc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Цель курсового проекта:</a:t>
            </a:r>
          </a:p>
          <a:p>
            <a:pPr marR="31115" algn="just">
              <a:lnSpc>
                <a:spcPct val="115000"/>
              </a:lnSpc>
            </a:pPr>
            <a:r>
              <a:rPr lang="ru-RU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Оценка </a:t>
            </a: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климатических характеристик района проектирования автомобильной дороги с учетом современных методов расчета, а также подбор оптимального битумного вяжущего, способного обеспечить высокую эксплуатационную надежность под конкретные климатические условия и транспортные нагрузки.  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39CB45D0-594B-5549-9759-0471AA650D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075955" y="172312"/>
            <a:ext cx="204011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64BCD19-B2B5-6249-BD11-5467D3E2FB76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CD7D1F4-54CE-964E-9F04-D273FE15B210}"/>
              </a:ext>
            </a:extLst>
          </p:cNvPr>
          <p:cNvSpPr txBox="1"/>
          <p:nvPr/>
        </p:nvSpPr>
        <p:spPr>
          <a:xfrm>
            <a:off x="322456" y="3446253"/>
            <a:ext cx="11547088" cy="2610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1115" algn="just">
              <a:lnSpc>
                <a:spcPct val="115000"/>
              </a:lnSpc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План курсового проекта:</a:t>
            </a:r>
          </a:p>
          <a:p>
            <a:pPr marL="342900" marR="31115" indent="-3429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Оценка климатических характеристик районов пролегания автомобильной дороги;</a:t>
            </a:r>
          </a:p>
          <a:p>
            <a:pPr marL="342900" marR="31115" indent="-3429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населенных пунктов;</a:t>
            </a:r>
          </a:p>
          <a:p>
            <a:pPr marL="342900" marR="31115" indent="-3429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фактических температур воздуха;</a:t>
            </a:r>
          </a:p>
          <a:p>
            <a:pPr marL="342900" marR="31115" indent="-3429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Вычисление расчетной температуры дорожного покрытия;</a:t>
            </a:r>
          </a:p>
          <a:p>
            <a:pPr marL="342900" marR="31115" indent="-3429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Выбор состава полимерно-битумного вяжущего для заданного участка автомобильной дороги.</a:t>
            </a:r>
            <a:endParaRPr lang="ru-RU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F2B022D-7B32-434B-A012-EFF95DCC3DBB}"/>
              </a:ext>
            </a:extLst>
          </p:cNvPr>
          <p:cNvSpPr txBox="1"/>
          <p:nvPr/>
        </p:nvSpPr>
        <p:spPr>
          <a:xfrm>
            <a:off x="322456" y="6056839"/>
            <a:ext cx="11547088" cy="480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1115" algn="just">
              <a:lnSpc>
                <a:spcPct val="115000"/>
              </a:lnSpc>
            </a:pPr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Варианты заданий выдаются индивидуально</a:t>
            </a:r>
            <a:endParaRPr lang="ru-RU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3241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C49A8CF6-7347-654D-8192-AF1975A90F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47329" y="-73909"/>
            <a:ext cx="9097362" cy="103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Оценка климатических характеристик районов</a:t>
            </a:r>
            <a:b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пролегания автомобильной дороги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97E5EE8F-C05A-A54C-A8E0-D3B071323835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F45021AB-3DE9-054E-8011-F90CD2AE36B2}"/>
              </a:ext>
            </a:extLst>
          </p:cNvPr>
          <p:cNvSpPr txBox="1"/>
          <p:nvPr/>
        </p:nvSpPr>
        <p:spPr>
          <a:xfrm>
            <a:off x="295421" y="1175964"/>
            <a:ext cx="11633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отслеживания основных климатических параметров на рассматриваемой автомобильной дороге необходимо разделить ее на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 и более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характерных участка, границами которых будут являться крупные населенные пункты, приблизительно равноудаленные друг от друга по ходу трассы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ED327F6-8310-BF49-951C-78B195658EE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1" y="2694383"/>
            <a:ext cx="5400000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967B678-EE5A-624F-9C3B-5DBFC9DF177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925" y="2694383"/>
            <a:ext cx="5400000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4D31238-82C4-094D-B6B2-07641FB1EFD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21" y="4808644"/>
            <a:ext cx="5400000" cy="19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BE073A05-7DB7-C748-98C1-9F3E08D3CAB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925" y="4808644"/>
            <a:ext cx="5400000" cy="19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0C8D066B-F5A4-E542-9881-D7DF7D34735E}"/>
              </a:ext>
            </a:extLst>
          </p:cNvPr>
          <p:cNvSpPr txBox="1"/>
          <p:nvPr/>
        </p:nvSpPr>
        <p:spPr>
          <a:xfrm>
            <a:off x="288688" y="2190528"/>
            <a:ext cx="5645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контрольных участках необходимо оценить: </a:t>
            </a:r>
            <a:endParaRPr lang="ru-RU" sz="11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0245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980B7088-69D5-8847-876C-B708B9239A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715661" y="172312"/>
            <a:ext cx="6760697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населенных пунктов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5F9C4922-61B2-C545-8F82-46F4EE0A6307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081E35-4DEE-2543-A209-88508F1262BC}"/>
              </a:ext>
            </a:extLst>
          </p:cNvPr>
          <p:cNvSpPr txBox="1"/>
          <p:nvPr/>
        </p:nvSpPr>
        <p:spPr>
          <a:xfrm>
            <a:off x="229891" y="994393"/>
            <a:ext cx="11732217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/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1) Определить какие федеральные и региональные автомобильные дороги связывают исходные населенные пункты;</a:t>
            </a:r>
          </a:p>
          <a:p>
            <a:pPr indent="450215" algn="just"/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2) Определить километровое положение исходных населенных пунктов в соответствии с проходящей трассой;</a:t>
            </a:r>
          </a:p>
          <a:p>
            <a:pPr indent="450215" algn="just"/>
            <a:r>
              <a:rPr lang="ru-RU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3) Рассматриваемый участок автомобильной дороги необходимо разбить на промежутки длиной в 20 (±5) км по ходу движения, при этом не нарушая существующий километраж;</a:t>
            </a:r>
          </a:p>
          <a:p>
            <a:pPr indent="450215" algn="just"/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4) Из полученных точек на участке автомобильной дороги производится определение населенных пунктов. Выписываются ближайшие населенные пункты, находящиеся в радиусе 75 (±5) и 150 (±10)  км. Так же учитываются населенные пункты, которые пересекает рассматриваемая автомобильная дорога.</a:t>
            </a:r>
          </a:p>
          <a:p>
            <a:pPr indent="450215" algn="just"/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a16="http://schemas.microsoft.com/office/drawing/2014/main" id="{2A63236E-60F9-674F-B6E2-21AAF81634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39948904"/>
              </p:ext>
            </p:extLst>
          </p:nvPr>
        </p:nvGraphicFramePr>
        <p:xfrm>
          <a:off x="5177481" y="3473734"/>
          <a:ext cx="6688438" cy="2490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277">
                  <a:extLst>
                    <a:ext uri="{9D8B030D-6E8A-4147-A177-3AD203B41FA5}">
                      <a16:colId xmlns="" xmlns:a16="http://schemas.microsoft.com/office/drawing/2014/main" val="912955364"/>
                    </a:ext>
                  </a:extLst>
                </a:gridCol>
                <a:gridCol w="1671453">
                  <a:extLst>
                    <a:ext uri="{9D8B030D-6E8A-4147-A177-3AD203B41FA5}">
                      <a16:colId xmlns="" xmlns:a16="http://schemas.microsoft.com/office/drawing/2014/main" val="2002208808"/>
                    </a:ext>
                  </a:extLst>
                </a:gridCol>
                <a:gridCol w="1675392">
                  <a:extLst>
                    <a:ext uri="{9D8B030D-6E8A-4147-A177-3AD203B41FA5}">
                      <a16:colId xmlns="" xmlns:a16="http://schemas.microsoft.com/office/drawing/2014/main" val="3691535947"/>
                    </a:ext>
                  </a:extLst>
                </a:gridCol>
                <a:gridCol w="1723316">
                  <a:extLst>
                    <a:ext uri="{9D8B030D-6E8A-4147-A177-3AD203B41FA5}">
                      <a16:colId xmlns="" xmlns:a16="http://schemas.microsoft.com/office/drawing/2014/main" val="1164028980"/>
                    </a:ext>
                  </a:extLst>
                </a:gridCol>
              </a:tblGrid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КМ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 км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75 км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150 км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03870716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0+00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Уренгой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Лимбяяха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Новый Уренгой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05820208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0+20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Коротчаево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Новозаполярный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55461354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0+40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4964603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0+60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82701385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0+80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Сывдарма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45817833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***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***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***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***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593362783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13+80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Мотуши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Новый Тап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Юргинское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79156568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14+00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Криводанова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Ялуторовск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Упорово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50357936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14+20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Новотуринский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Зиново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Тавда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61774021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14+40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Тюмень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Шорохово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Станичное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699491613"/>
                  </a:ext>
                </a:extLst>
              </a:tr>
              <a:tr h="2075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13+80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Мотуши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effectLst/>
                        </a:rPr>
                        <a:t>Новый Тап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Юргинское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3338226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77F7936-3930-8849-A000-7CD3B9392D1B}"/>
              </a:ext>
            </a:extLst>
          </p:cNvPr>
          <p:cNvSpPr txBox="1"/>
          <p:nvPr/>
        </p:nvSpPr>
        <p:spPr>
          <a:xfrm>
            <a:off x="1218815" y="2987897"/>
            <a:ext cx="9754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Полученные данные необходимо внести в сводную таблицу в соответствии с примером</a:t>
            </a:r>
            <a:r>
              <a:rPr lang="ru-RU" b="1" dirty="0">
                <a:effectLst/>
              </a:rPr>
              <a:t> </a:t>
            </a:r>
            <a:endParaRPr lang="ru-RU" b="1" dirty="0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42F9C161-CDBF-2942-85C9-4D8C95EB87B9}"/>
              </a:ext>
            </a:extLst>
          </p:cNvPr>
          <p:cNvSpPr txBox="1"/>
          <p:nvPr/>
        </p:nvSpPr>
        <p:spPr>
          <a:xfrm>
            <a:off x="229891" y="6183822"/>
            <a:ext cx="1173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Примечание.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Для определения местоположения населенных пунктов допускается использование различных онлайн карт (</a:t>
            </a:r>
            <a:r>
              <a:rPr lang="ru-RU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ЯндексКарты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; 2ГИС; </a:t>
            </a:r>
            <a:r>
              <a:rPr lang="ru-RU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ГуглКарты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), при этом в пояснительной записке обязательно указывается источник взятых </a:t>
            </a:r>
            <a:r>
              <a:rPr lang="ru-RU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геоданных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82F05072-1415-514B-8631-8C4D4684A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49" y="3473735"/>
            <a:ext cx="4798695" cy="2490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51211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>
            <a:extLst>
              <a:ext uri="{FF2B5EF4-FFF2-40B4-BE49-F238E27FC236}">
                <a16:creationId xmlns="" xmlns:a16="http://schemas.microsoft.com/office/drawing/2014/main" id="{45B845DA-6371-5D4A-B40A-A127432625E3}"/>
              </a:ext>
            </a:extLst>
          </p:cNvPr>
          <p:cNvSpPr/>
          <p:nvPr/>
        </p:nvSpPr>
        <p:spPr>
          <a:xfrm>
            <a:off x="3371104" y="5660247"/>
            <a:ext cx="5444744" cy="746055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485BF754-EA18-784A-ACAC-8DDCF6578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059" y="172312"/>
            <a:ext cx="9239902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фактических температур воздуха</a:t>
            </a:r>
            <a:endParaRPr lang="ru-RU" alt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44C69F6E-4259-AB40-A905-7683E0D3732F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51BC9EE-FFED-2747-BBEA-561165BB05FD}"/>
              </a:ext>
            </a:extLst>
          </p:cNvPr>
          <p:cNvSpPr txBox="1"/>
          <p:nvPr/>
        </p:nvSpPr>
        <p:spPr>
          <a:xfrm>
            <a:off x="69502" y="6471096"/>
            <a:ext cx="12122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Gismeteo.ru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Rp5.ru   		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Pogoda.mail.ru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Pogodaiklimat.ru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World-</a:t>
            </a:r>
            <a:r>
              <a:rPr lang="en-US" sz="1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weather.ru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6379096-FA72-394A-93F3-DF6F3946D66A}"/>
              </a:ext>
            </a:extLst>
          </p:cNvPr>
          <p:cNvSpPr txBox="1"/>
          <p:nvPr/>
        </p:nvSpPr>
        <p:spPr>
          <a:xfrm>
            <a:off x="71200" y="1123981"/>
            <a:ext cx="1205129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Вычисление максимальной температуры: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каждом из месяцев лета выбирается 7 последовательных наиболее жарких дней;</a:t>
            </a:r>
          </a:p>
          <a:p>
            <a:pPr marL="342900" indent="-342900">
              <a:buFontTx/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Находится среднее значение из температур самой жаркой недели;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 полученных 3 средних семидневных температур находится среднее значение, тем самым определяется максимальная семидневная температура воздуха за год.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="" xmlns:a16="http://schemas.microsoft.com/office/drawing/2014/main" id="{25038067-A32A-F443-BDBF-8D2D6D3187D0}"/>
              </a:ext>
            </a:extLst>
          </p:cNvPr>
          <p:cNvGrpSpPr/>
          <p:nvPr/>
        </p:nvGrpSpPr>
        <p:grpSpPr>
          <a:xfrm>
            <a:off x="293702" y="2158515"/>
            <a:ext cx="6149756" cy="1707776"/>
            <a:chOff x="6310911" y="2437896"/>
            <a:chExt cx="5164895" cy="1434282"/>
          </a:xfrm>
        </p:grpSpPr>
        <p:pic>
          <p:nvPicPr>
            <p:cNvPr id="18" name="Рисунок 17">
              <a:extLst>
                <a:ext uri="{FF2B5EF4-FFF2-40B4-BE49-F238E27FC236}">
                  <a16:creationId xmlns="" xmlns:a16="http://schemas.microsoft.com/office/drawing/2014/main" id="{391CCD68-C91E-1D41-970E-0957AF7075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4336" t="31534" b="29632"/>
            <a:stretch/>
          </p:blipFill>
          <p:spPr>
            <a:xfrm>
              <a:off x="6310911" y="2437896"/>
              <a:ext cx="5164895" cy="1434282"/>
            </a:xfrm>
            <a:prstGeom prst="rect">
              <a:avLst/>
            </a:prstGeom>
          </p:spPr>
        </p:pic>
        <p:sp>
          <p:nvSpPr>
            <p:cNvPr id="19" name="Скругленный прямоугольник 18">
              <a:extLst>
                <a:ext uri="{FF2B5EF4-FFF2-40B4-BE49-F238E27FC236}">
                  <a16:creationId xmlns="" xmlns:a16="http://schemas.microsoft.com/office/drawing/2014/main" id="{DC33467C-7DD9-5443-A4D4-F730EB182326}"/>
                </a:ext>
              </a:extLst>
            </p:cNvPr>
            <p:cNvSpPr/>
            <p:nvPr/>
          </p:nvSpPr>
          <p:spPr>
            <a:xfrm>
              <a:off x="6310911" y="2541450"/>
              <a:ext cx="5164895" cy="116378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="" xmlns:a16="http://schemas.microsoft.com/office/drawing/2014/main" id="{531608C2-CEE0-7E4B-B497-E188FFF2E81B}"/>
              </a:ext>
            </a:extLst>
          </p:cNvPr>
          <p:cNvGrpSpPr/>
          <p:nvPr/>
        </p:nvGrpSpPr>
        <p:grpSpPr>
          <a:xfrm>
            <a:off x="6532476" y="2083463"/>
            <a:ext cx="5313067" cy="1446915"/>
            <a:chOff x="6007897" y="3314391"/>
            <a:chExt cx="5890401" cy="1604141"/>
          </a:xfrm>
        </p:grpSpPr>
        <p:pic>
          <p:nvPicPr>
            <p:cNvPr id="23" name="Рисунок 22">
              <a:extLst>
                <a:ext uri="{FF2B5EF4-FFF2-40B4-BE49-F238E27FC236}">
                  <a16:creationId xmlns="" xmlns:a16="http://schemas.microsoft.com/office/drawing/2014/main" id="{4BED4095-A741-724D-BAEC-9A571A77F4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0583" b="40710"/>
            <a:stretch/>
          </p:blipFill>
          <p:spPr>
            <a:xfrm>
              <a:off x="6096000" y="3314391"/>
              <a:ext cx="5802298" cy="1524474"/>
            </a:xfrm>
            <a:prstGeom prst="rect">
              <a:avLst/>
            </a:prstGeom>
          </p:spPr>
        </p:pic>
        <p:sp>
          <p:nvSpPr>
            <p:cNvPr id="24" name="Полилиния 23">
              <a:extLst>
                <a:ext uri="{FF2B5EF4-FFF2-40B4-BE49-F238E27FC236}">
                  <a16:creationId xmlns="" xmlns:a16="http://schemas.microsoft.com/office/drawing/2014/main" id="{E8B966A3-27F5-EA4B-941A-4F1D675AC3B9}"/>
                </a:ext>
              </a:extLst>
            </p:cNvPr>
            <p:cNvSpPr/>
            <p:nvPr/>
          </p:nvSpPr>
          <p:spPr>
            <a:xfrm>
              <a:off x="6007897" y="3314391"/>
              <a:ext cx="5861950" cy="1604141"/>
            </a:xfrm>
            <a:custGeom>
              <a:avLst/>
              <a:gdLst>
                <a:gd name="connsiteX0" fmla="*/ 5057111 w 6712095"/>
                <a:gd name="connsiteY0" fmla="*/ 795386 h 1836786"/>
                <a:gd name="connsiteX1" fmla="*/ 5565111 w 6712095"/>
                <a:gd name="connsiteY1" fmla="*/ 780872 h 1836786"/>
                <a:gd name="connsiteX2" fmla="*/ 5811854 w 6712095"/>
                <a:gd name="connsiteY2" fmla="*/ 26129 h 1836786"/>
                <a:gd name="connsiteX3" fmla="*/ 6566596 w 6712095"/>
                <a:gd name="connsiteY3" fmla="*/ 243843 h 1836786"/>
                <a:gd name="connsiteX4" fmla="*/ 6639168 w 6712095"/>
                <a:gd name="connsiteY4" fmla="*/ 926015 h 1836786"/>
                <a:gd name="connsiteX5" fmla="*/ 5753796 w 6712095"/>
                <a:gd name="connsiteY5" fmla="*/ 969558 h 1836786"/>
                <a:gd name="connsiteX6" fmla="*/ 5608654 w 6712095"/>
                <a:gd name="connsiteY6" fmla="*/ 1303386 h 1836786"/>
                <a:gd name="connsiteX7" fmla="*/ 5579625 w 6712095"/>
                <a:gd name="connsiteY7" fmla="*/ 1782358 h 1836786"/>
                <a:gd name="connsiteX8" fmla="*/ 4157225 w 6712095"/>
                <a:gd name="connsiteY8" fmla="*/ 1825901 h 1836786"/>
                <a:gd name="connsiteX9" fmla="*/ 1384996 w 6712095"/>
                <a:gd name="connsiteY9" fmla="*/ 1796872 h 1836786"/>
                <a:gd name="connsiteX10" fmla="*/ 252882 w 6712095"/>
                <a:gd name="connsiteY10" fmla="*/ 1738815 h 1836786"/>
                <a:gd name="connsiteX11" fmla="*/ 339968 w 6712095"/>
                <a:gd name="connsiteY11" fmla="*/ 926015 h 1836786"/>
                <a:gd name="connsiteX12" fmla="*/ 3837911 w 6712095"/>
                <a:gd name="connsiteY12" fmla="*/ 824415 h 1836786"/>
                <a:gd name="connsiteX13" fmla="*/ 5057111 w 6712095"/>
                <a:gd name="connsiteY13" fmla="*/ 795386 h 183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12095" h="1836786">
                  <a:moveTo>
                    <a:pt x="5057111" y="795386"/>
                  </a:moveTo>
                  <a:cubicBezTo>
                    <a:pt x="5248216" y="852233"/>
                    <a:pt x="5439321" y="909081"/>
                    <a:pt x="5565111" y="780872"/>
                  </a:cubicBezTo>
                  <a:cubicBezTo>
                    <a:pt x="5690901" y="652663"/>
                    <a:pt x="5644940" y="115634"/>
                    <a:pt x="5811854" y="26129"/>
                  </a:cubicBezTo>
                  <a:cubicBezTo>
                    <a:pt x="5978768" y="-63376"/>
                    <a:pt x="6428710" y="93862"/>
                    <a:pt x="6566596" y="243843"/>
                  </a:cubicBezTo>
                  <a:cubicBezTo>
                    <a:pt x="6704482" y="393824"/>
                    <a:pt x="6774635" y="805063"/>
                    <a:pt x="6639168" y="926015"/>
                  </a:cubicBezTo>
                  <a:cubicBezTo>
                    <a:pt x="6503701" y="1046968"/>
                    <a:pt x="5925548" y="906663"/>
                    <a:pt x="5753796" y="969558"/>
                  </a:cubicBezTo>
                  <a:cubicBezTo>
                    <a:pt x="5582044" y="1032453"/>
                    <a:pt x="5637682" y="1167919"/>
                    <a:pt x="5608654" y="1303386"/>
                  </a:cubicBezTo>
                  <a:cubicBezTo>
                    <a:pt x="5579626" y="1438853"/>
                    <a:pt x="5821530" y="1695272"/>
                    <a:pt x="5579625" y="1782358"/>
                  </a:cubicBezTo>
                  <a:cubicBezTo>
                    <a:pt x="5337720" y="1869444"/>
                    <a:pt x="4157225" y="1825901"/>
                    <a:pt x="4157225" y="1825901"/>
                  </a:cubicBezTo>
                  <a:lnTo>
                    <a:pt x="1384996" y="1796872"/>
                  </a:lnTo>
                  <a:cubicBezTo>
                    <a:pt x="734272" y="1782358"/>
                    <a:pt x="427053" y="1883958"/>
                    <a:pt x="252882" y="1738815"/>
                  </a:cubicBezTo>
                  <a:cubicBezTo>
                    <a:pt x="78711" y="1593672"/>
                    <a:pt x="-257537" y="1078415"/>
                    <a:pt x="339968" y="926015"/>
                  </a:cubicBezTo>
                  <a:cubicBezTo>
                    <a:pt x="937473" y="773615"/>
                    <a:pt x="3837911" y="824415"/>
                    <a:pt x="3837911" y="824415"/>
                  </a:cubicBezTo>
                  <a:lnTo>
                    <a:pt x="5057111" y="795386"/>
                  </a:lnTo>
                  <a:close/>
                </a:path>
              </a:pathLst>
            </a:custGeom>
            <a:solidFill>
              <a:srgbClr val="FF0000">
                <a:alpha val="1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54883FF-BA2F-4846-B4AC-D1E17F73AC10}"/>
                  </a:ext>
                </a:extLst>
              </p:cNvPr>
              <p:cNvSpPr txBox="1"/>
              <p:nvPr/>
            </p:nvSpPr>
            <p:spPr>
              <a:xfrm>
                <a:off x="3820450" y="4312625"/>
                <a:ext cx="4546053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Т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ср</m:t>
                          </m:r>
                        </m:sub>
                        <m:sup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(месяц)</m:t>
                          </m:r>
                        </m:sup>
                      </m:sSubSup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34+35+36+36+37+38+36</m:t>
                          </m:r>
                        </m:num>
                        <m:den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954883FF-BA2F-4846-B4AC-D1E17F73A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0450" y="4312625"/>
                <a:ext cx="4546053" cy="525016"/>
              </a:xfrm>
              <a:prstGeom prst="rect">
                <a:avLst/>
              </a:prstGeom>
              <a:blipFill>
                <a:blip r:embed="rId4"/>
                <a:stretch>
                  <a:fillRect l="-557" t="-2326" r="-836" b="-116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203AF9B-D6C4-A643-B8A5-F074FCC7D2C5}"/>
                  </a:ext>
                </a:extLst>
              </p:cNvPr>
              <p:cNvSpPr txBox="1"/>
              <p:nvPr/>
            </p:nvSpPr>
            <p:spPr>
              <a:xfrm>
                <a:off x="4609224" y="5719548"/>
                <a:ext cx="2968505" cy="5858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Т</m:t>
                          </m:r>
                        </m:e>
                        <m:sub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ср</m:t>
                          </m:r>
                        </m:sub>
                      </m:sSub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Т</m:t>
                              </m:r>
                            </m:e>
                            <m:sub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ср</m:t>
                              </m:r>
                            </m:sub>
                            <m:sup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июнь</m:t>
                              </m:r>
                            </m:sup>
                          </m:sSubSup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Т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ср</m:t>
                              </m:r>
                            </m:sub>
                            <m:sup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ию</m:t>
                              </m:r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л</m:t>
                              </m:r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ь</m:t>
                              </m:r>
                            </m:sup>
                          </m:sSubSup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Т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ср</m:t>
                              </m:r>
                            </m:sub>
                            <m:sup>
                              <m:r>
                                <a:rPr lang="ru-RU" b="0" i="1" smtClean="0">
                                  <a:latin typeface="Cambria Math" panose="02040503050406030204" pitchFamily="18" charset="0"/>
                                </a:rPr>
                                <m:t>август</m:t>
                              </m:r>
                            </m:sup>
                          </m:sSubSup>
                        </m:num>
                        <m:den>
                          <m:r>
                            <a:rPr lang="ru-RU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B203AF9B-D6C4-A643-B8A5-F074FCC7D2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9224" y="5719548"/>
                <a:ext cx="2968505" cy="585801"/>
              </a:xfrm>
              <a:prstGeom prst="rect">
                <a:avLst/>
              </a:prstGeom>
              <a:blipFill>
                <a:blip r:embed="rId5"/>
                <a:stretch>
                  <a:fillRect l="-851" t="-2128" r="-851" b="-127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Скругленный прямоугольник 27">
            <a:extLst>
              <a:ext uri="{FF2B5EF4-FFF2-40B4-BE49-F238E27FC236}">
                <a16:creationId xmlns="" xmlns:a16="http://schemas.microsoft.com/office/drawing/2014/main" id="{AA91A9E8-0C75-E249-854F-3387824387C0}"/>
              </a:ext>
            </a:extLst>
          </p:cNvPr>
          <p:cNvSpPr/>
          <p:nvPr/>
        </p:nvSpPr>
        <p:spPr>
          <a:xfrm>
            <a:off x="3371104" y="4188915"/>
            <a:ext cx="5444744" cy="746055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6112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7D380C50-D832-E444-8422-B20D95AFE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059" y="172312"/>
            <a:ext cx="9239902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фактических температур воздуха</a:t>
            </a:r>
            <a:endParaRPr lang="ru-RU" alt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517AE0BD-BB17-434A-82EB-59CCF72A90E8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0C0EB45-489B-7F4B-B1CA-4D7125366525}"/>
              </a:ext>
            </a:extLst>
          </p:cNvPr>
          <p:cNvSpPr txBox="1"/>
          <p:nvPr/>
        </p:nvSpPr>
        <p:spPr>
          <a:xfrm>
            <a:off x="69502" y="6444601"/>
            <a:ext cx="12122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Gismeteo.ru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Rp5.ru   		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Pogoda.mail.ru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Pogodaiklimat.ru</a:t>
            </a:r>
            <a:r>
              <a:rPr lang="en-US" sz="16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		World-</a:t>
            </a:r>
            <a:r>
              <a:rPr lang="en-US" sz="16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weather.ru</a:t>
            </a:r>
            <a:endParaRPr lang="ru-RU" sz="1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8B77E23-A186-9046-9577-1CAAF7E61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897" y="1047088"/>
            <a:ext cx="5546633" cy="3820411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FE00BC70-79D3-6847-BB45-F82BFF27E010}"/>
              </a:ext>
            </a:extLst>
          </p:cNvPr>
          <p:cNvSpPr/>
          <p:nvPr/>
        </p:nvSpPr>
        <p:spPr>
          <a:xfrm>
            <a:off x="10196392" y="1124483"/>
            <a:ext cx="648726" cy="643377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B7BCAE88-ABDC-4B4F-9783-B7E4337D9602}"/>
              </a:ext>
            </a:extLst>
          </p:cNvPr>
          <p:cNvGrpSpPr/>
          <p:nvPr/>
        </p:nvGrpSpPr>
        <p:grpSpPr>
          <a:xfrm>
            <a:off x="6096000" y="4892237"/>
            <a:ext cx="5897155" cy="1523535"/>
            <a:chOff x="869146" y="4405892"/>
            <a:chExt cx="5131997" cy="1207060"/>
          </a:xfrm>
        </p:grpSpPr>
        <p:pic>
          <p:nvPicPr>
            <p:cNvPr id="19" name="Рисунок 18">
              <a:extLst>
                <a:ext uri="{FF2B5EF4-FFF2-40B4-BE49-F238E27FC236}">
                  <a16:creationId xmlns="" xmlns:a16="http://schemas.microsoft.com/office/drawing/2014/main" id="{D8664B0D-8946-B149-83F0-12BBCA932F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5664" t="67318"/>
            <a:stretch/>
          </p:blipFill>
          <p:spPr>
            <a:xfrm>
              <a:off x="869146" y="4405892"/>
              <a:ext cx="1661202" cy="1207060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="" xmlns:a16="http://schemas.microsoft.com/office/drawing/2014/main" id="{9CCF12DA-D57A-514F-AB2E-09891959FD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50696" b="67318"/>
            <a:stretch/>
          </p:blipFill>
          <p:spPr>
            <a:xfrm>
              <a:off x="2635602" y="4405892"/>
              <a:ext cx="3365541" cy="1207059"/>
            </a:xfrm>
            <a:prstGeom prst="rect">
              <a:avLst/>
            </a:prstGeom>
          </p:spPr>
        </p:pic>
        <p:sp>
          <p:nvSpPr>
            <p:cNvPr id="17" name="Скругленный прямоугольник 16">
              <a:extLst>
                <a:ext uri="{FF2B5EF4-FFF2-40B4-BE49-F238E27FC236}">
                  <a16:creationId xmlns="" xmlns:a16="http://schemas.microsoft.com/office/drawing/2014/main" id="{6ECD856B-BB3C-7D4C-95C4-C36A4AF84B85}"/>
                </a:ext>
              </a:extLst>
            </p:cNvPr>
            <p:cNvSpPr/>
            <p:nvPr/>
          </p:nvSpPr>
          <p:spPr>
            <a:xfrm>
              <a:off x="869146" y="4405892"/>
              <a:ext cx="5131997" cy="1207059"/>
            </a:xfrm>
            <a:prstGeom prst="roundRect">
              <a:avLst/>
            </a:prstGeom>
            <a:solidFill>
              <a:schemeClr val="accent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Овальная выноска 20">
            <a:extLst>
              <a:ext uri="{FF2B5EF4-FFF2-40B4-BE49-F238E27FC236}">
                <a16:creationId xmlns="" xmlns:a16="http://schemas.microsoft.com/office/drawing/2014/main" id="{2CB291A4-7C99-6847-B6F2-F2A5D0D7131F}"/>
              </a:ext>
            </a:extLst>
          </p:cNvPr>
          <p:cNvSpPr/>
          <p:nvPr/>
        </p:nvSpPr>
        <p:spPr>
          <a:xfrm>
            <a:off x="10097591" y="4892236"/>
            <a:ext cx="840352" cy="333559"/>
          </a:xfrm>
          <a:prstGeom prst="wedgeEllipseCallout">
            <a:avLst>
              <a:gd name="adj1" fmla="val -18369"/>
              <a:gd name="adj2" fmla="val -166993"/>
            </a:avLst>
          </a:prstGeom>
          <a:solidFill>
            <a:schemeClr val="accent1">
              <a:alpha val="0"/>
            </a:schemeClr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468DB46A-6610-D643-882D-606E13A1A4C5}"/>
              </a:ext>
            </a:extLst>
          </p:cNvPr>
          <p:cNvSpPr txBox="1"/>
          <p:nvPr/>
        </p:nvSpPr>
        <p:spPr>
          <a:xfrm>
            <a:off x="627314" y="1352361"/>
            <a:ext cx="5070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Выбирается самая минимальная температура в году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5A921C87-93CF-7546-BB1D-1AA7137123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77" r="4078"/>
          <a:stretch/>
        </p:blipFill>
        <p:spPr>
          <a:xfrm>
            <a:off x="389470" y="2803572"/>
            <a:ext cx="5546633" cy="30600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5605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01B313E6-633E-7046-9A7B-14B3F1055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7" y="172312"/>
            <a:ext cx="11268727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Вычисление расчетной температуры дорожного покрытия</a:t>
            </a:r>
            <a:endParaRPr lang="ru-RU" alt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A4E138AE-5FE3-664B-8A5E-9D40CB1D3062}"/>
              </a:ext>
            </a:extLst>
          </p:cNvPr>
          <p:cNvSpPr/>
          <p:nvPr/>
        </p:nvSpPr>
        <p:spPr>
          <a:xfrm>
            <a:off x="80819" y="2049646"/>
            <a:ext cx="12002677" cy="2462848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FABE24EB-D0C3-D743-839B-270FEBAA032F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A85925D-765E-694E-8D4A-AB93870956D4}"/>
              </a:ext>
            </a:extLst>
          </p:cNvPr>
          <p:cNvSpPr txBox="1"/>
          <p:nvPr/>
        </p:nvSpPr>
        <p:spPr>
          <a:xfrm>
            <a:off x="0" y="1056826"/>
            <a:ext cx="975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Вычисление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максимальной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расчетной температуры слоя дорожного покрытия.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3726721-F178-CD43-B9A8-2D0B799BFC70}"/>
                  </a:ext>
                </a:extLst>
              </p:cNvPr>
              <p:cNvSpPr txBox="1"/>
              <p:nvPr/>
            </p:nvSpPr>
            <p:spPr>
              <a:xfrm>
                <a:off x="309247" y="2075325"/>
                <a:ext cx="11289501" cy="23862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𝑻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𝟓𝟒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𝟑𝟐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𝟕𝟖</m:t>
                    </m:r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с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р</m:t>
                        </m:r>
                      </m:sub>
                    </m:sSub>
                  </m:oMath>
                </a14:m>
                <a:r>
                  <a:rPr lang="ru-RU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-0,0025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𝒂𝒕</m:t>
                        </m:r>
                      </m:sub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bSup>
                  </m:oMath>
                </a14:m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-15,14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𝒍𝒐𝒈</m:t>
                        </m:r>
                      </m:fName>
                      <m:e>
                        <m:r>
                          <a:rPr lang="en-US" sz="2400" b="1" i="1" baseline="-25000" smtClean="0">
                            <a:latin typeface="Cambria Math" panose="02040503050406030204" pitchFamily="18" charset="0"/>
                          </a:rPr>
                          <m:t>𝟏𝟎</m:t>
                        </m:r>
                        <m:d>
                          <m:d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𝑯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𝟐𝟓</m:t>
                            </m:r>
                          </m:e>
                        </m:d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𝒁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𝟗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𝟔𝟏</m:t>
                            </m:r>
                            <m:sSup>
                              <m:sSup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p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e>
                    </m:func>
                  </m:oMath>
                </a14:m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где:</a:t>
                </a:r>
              </a:p>
              <a:p>
                <a:r>
                  <a:rPr lang="ru-RU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Т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— максимальная расчетная температура покрытия (°С);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ru-RU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ср</a:t>
                </a:r>
                <a:r>
                  <a:rPr lang="ru-RU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— средняя температура воздуха (°С);</a:t>
                </a:r>
              </a:p>
              <a:p>
                <a:r>
                  <a:rPr lang="tr-TR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</a:t>
                </a:r>
                <a:r>
                  <a:rPr lang="tr-TR" b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at</a:t>
                </a:r>
                <a:r>
                  <a:rPr lang="ru-RU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географическая широта в градусах;</a:t>
                </a:r>
              </a:p>
              <a:p>
                <a:r>
                  <a:rPr lang="ru-RU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Н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— глубина от поверхности покрытия (мм);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табличное значение стандартного нормального распределения (берется из условий задания);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стандартное отклонение семидневных температур.</a:t>
                </a: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E3726721-F178-CD43-B9A8-2D0B799BFC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47" y="2075325"/>
                <a:ext cx="11289501" cy="2386231"/>
              </a:xfrm>
              <a:prstGeom prst="rect">
                <a:avLst/>
              </a:prstGeom>
              <a:blipFill>
                <a:blip r:embed="rId2"/>
                <a:stretch>
                  <a:fillRect l="-1348" t="-2116" r="-1011" b="-4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27DE19-CBD8-714F-B72C-52443725D226}"/>
              </a:ext>
            </a:extLst>
          </p:cNvPr>
          <p:cNvSpPr txBox="1"/>
          <p:nvPr/>
        </p:nvSpPr>
        <p:spPr>
          <a:xfrm>
            <a:off x="0" y="1390777"/>
            <a:ext cx="12002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Температура асфальтобетонного покрытия, согласно методу 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Superpave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», рассчитывается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на глубине 20 мм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исходя из средней температуры воздуха наиболее теплого семидневного периода з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 последние 10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(20) лет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="" xmlns:a16="http://schemas.microsoft.com/office/drawing/2014/main" id="{2E1FC1B1-B839-314F-87DA-ABBFBFA81986}"/>
              </a:ext>
            </a:extLst>
          </p:cNvPr>
          <p:cNvSpPr/>
          <p:nvPr/>
        </p:nvSpPr>
        <p:spPr>
          <a:xfrm>
            <a:off x="80818" y="4674592"/>
            <a:ext cx="12002675" cy="2011096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2A1261C-E3BC-8048-9C77-DC971EE4EE4C}"/>
                  </a:ext>
                </a:extLst>
              </p:cNvPr>
              <p:cNvSpPr txBox="1"/>
              <p:nvPr/>
            </p:nvSpPr>
            <p:spPr>
              <a:xfrm>
                <a:off x="1074634" y="4958674"/>
                <a:ext cx="3395766" cy="14368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1" i="1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 smtClean="0">
                                              <a:latin typeface="Cambria Math" panose="02040503050406030204" pitchFamily="18" charset="0"/>
                                            </a:rPr>
                                            <m:t>с</m:t>
                                          </m:r>
                                          <m:r>
                                            <a:rPr lang="ru-RU" sz="2400" b="1" i="1" smtClean="0">
                                              <a:latin typeface="Cambria Math" panose="02040503050406030204" pitchFamily="18" charset="0"/>
                                            </a:rPr>
                                            <m:t>р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ru-RU" sz="2400" b="1" i="1" smtClean="0">
                                          <a:latin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ru-RU" sz="2400" b="1" i="1" smtClean="0"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den>
                              </m:f>
                            </m:e>
                          </m:nary>
                        </m:e>
                      </m:rad>
                    </m:oMath>
                  </m:oMathPara>
                </a14:m>
                <a:endParaRPr lang="en-US" sz="2400" b="1" dirty="0"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12A1261C-E3BC-8048-9C77-DC971EE4E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634" y="4958674"/>
                <a:ext cx="3395766" cy="1436868"/>
              </a:xfrm>
              <a:prstGeom prst="rect">
                <a:avLst/>
              </a:prstGeom>
              <a:blipFill>
                <a:blip r:embed="rId3"/>
                <a:stretch>
                  <a:fillRect l="-1119" t="-68421" b="-1149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F6082DB-AA8B-BE4F-94BD-D8AA13241569}"/>
              </a:ext>
            </a:extLst>
          </p:cNvPr>
          <p:cNvSpPr txBox="1"/>
          <p:nvPr/>
        </p:nvSpPr>
        <p:spPr>
          <a:xfrm>
            <a:off x="6096000" y="4941476"/>
            <a:ext cx="61383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где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количество лет наблюдений;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ср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средняя температура;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средняя семидневная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температура в (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i-й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год наблюдения.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4660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="" xmlns:a16="http://schemas.microsoft.com/office/drawing/2014/main" id="{B210A269-5C44-E54B-B9EE-F97CE5EE4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647" y="172312"/>
            <a:ext cx="11268727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Вычисление расчетной температуры дорожного покрытия</a:t>
            </a:r>
            <a:endParaRPr lang="ru-RU" alt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="" xmlns:a16="http://schemas.microsoft.com/office/drawing/2014/main" id="{A23F16B0-8FC0-C944-813E-0176CEE743D8}"/>
              </a:ext>
            </a:extLst>
          </p:cNvPr>
          <p:cNvSpPr/>
          <p:nvPr/>
        </p:nvSpPr>
        <p:spPr>
          <a:xfrm>
            <a:off x="80819" y="2100444"/>
            <a:ext cx="12002677" cy="2462848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="" xmlns:a16="http://schemas.microsoft.com/office/drawing/2014/main" id="{4C1D878A-22A0-F84B-8CAB-F431A343509D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0D1AF1B-2235-DB4F-A31C-AEEFF98F56CE}"/>
              </a:ext>
            </a:extLst>
          </p:cNvPr>
          <p:cNvSpPr txBox="1"/>
          <p:nvPr/>
        </p:nvSpPr>
        <p:spPr>
          <a:xfrm>
            <a:off x="0" y="1056826"/>
            <a:ext cx="96646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Вычисление </a:t>
            </a:r>
            <a:r>
              <a:rPr lang="ru-RU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минимальной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расчетной температуры слоя дорожного покрытия.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5897C01-97ED-F643-86C8-A4BE65C50B09}"/>
                  </a:ext>
                </a:extLst>
              </p:cNvPr>
              <p:cNvSpPr txBox="1"/>
              <p:nvPr/>
            </p:nvSpPr>
            <p:spPr>
              <a:xfrm>
                <a:off x="309247" y="2126123"/>
                <a:ext cx="11289501" cy="23862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𝑻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ru-RU" sz="2400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ru-RU" sz="2400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400" b="1" i="1" smtClean="0">
                        <a:latin typeface="Cambria Math" panose="02040503050406030204" pitchFamily="18" charset="0"/>
                      </a:rPr>
                      <m:t>𝟓𝟔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𝟕</m:t>
                    </m:r>
                    <m:r>
                      <a:rPr lang="ru-RU" sz="2400" b="1" i="1" smtClean="0">
                        <a:latin typeface="Cambria Math" panose="02040503050406030204" pitchFamily="18" charset="0"/>
                      </a:rPr>
                      <m:t>𝟐</m:t>
                    </m:r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с</m:t>
                        </m:r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р</m:t>
                        </m:r>
                      </m:sub>
                    </m:sSub>
                  </m:oMath>
                </a14:m>
                <a:r>
                  <a:rPr lang="ru-RU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-0,004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𝑳</m:t>
                        </m:r>
                      </m:e>
                      <m:sub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𝒂𝒕</m:t>
                        </m:r>
                      </m:sub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bSup>
                    <m:r>
                      <a:rPr lang="ru-RU" sz="2400" b="1" i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ru-RU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6,261</a:t>
                </a:r>
                <a:r>
                  <a:rPr lang="en-US" sz="2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𝒍𝒐𝒈</m:t>
                        </m:r>
                      </m:fName>
                      <m:e>
                        <m:r>
                          <a:rPr lang="en-US" sz="2400" b="1" i="1" baseline="-25000" smtClean="0">
                            <a:latin typeface="Cambria Math" panose="02040503050406030204" pitchFamily="18" charset="0"/>
                          </a:rPr>
                          <m:t>𝟏𝟎</m:t>
                        </m:r>
                        <m:d>
                          <m:d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𝑯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𝟐𝟓</m:t>
                            </m:r>
                          </m:e>
                        </m:d>
                        <m:r>
                          <a:rPr lang="ru-RU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𝒁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ru-RU" sz="2400" b="1" i="1" smtClean="0">
                                <a:latin typeface="Cambria Math" panose="02040503050406030204" pitchFamily="18" charset="0"/>
                              </a:rPr>
                              <m:t>𝟓𝟐</m:t>
                            </m:r>
                            <m:sSup>
                              <m:sSup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p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rad>
                      </m:e>
                    </m:func>
                  </m:oMath>
                </a14:m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где:</a:t>
                </a:r>
              </a:p>
              <a:p>
                <a:r>
                  <a:rPr lang="ru-RU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Т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— максимальная расчетная температура покрытия (°С);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  <a:r>
                  <a:rPr lang="ru-RU" b="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ср</a:t>
                </a:r>
                <a:r>
                  <a:rPr lang="ru-RU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— средняя температура воздуха (°С);</a:t>
                </a:r>
              </a:p>
              <a:p>
                <a:r>
                  <a:rPr lang="tr-TR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</a:t>
                </a:r>
                <a:r>
                  <a:rPr lang="tr-TR" b="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at</a:t>
                </a:r>
                <a:r>
                  <a:rPr lang="ru-RU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географическая широта в градусах;</a:t>
                </a:r>
              </a:p>
              <a:p>
                <a:r>
                  <a:rPr lang="ru-RU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Н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— глубина от поверхности покрытия (мм);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табличное значение стандартного нормального распределения (берется из условий задания);</a:t>
                </a:r>
              </a:p>
              <a:p>
                <a:r>
                  <a:rPr lang="tr-TR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tr-TR" dirty="0">
                    <a:latin typeface="Arial" panose="020B0604020202020204" pitchFamily="34" charset="0"/>
                    <a:cs typeface="Arial" panose="020B0604020202020204" pitchFamily="34" charset="0"/>
                  </a:rPr>
                  <a:t>—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стандартное отклонение семидневных температур.</a:t>
                </a: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="" xmlns:a16="http://schemas.microsoft.com/office/drawing/2014/main" id="{25897C01-97ED-F643-86C8-A4BE65C50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247" y="2126123"/>
                <a:ext cx="11289501" cy="2386231"/>
              </a:xfrm>
              <a:prstGeom prst="rect">
                <a:avLst/>
              </a:prstGeom>
              <a:blipFill>
                <a:blip r:embed="rId2"/>
                <a:stretch>
                  <a:fillRect l="-1348" t="-1587" r="-1011" b="-4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64869369-5BE5-894A-9898-5FD254CAAF1C}"/>
              </a:ext>
            </a:extLst>
          </p:cNvPr>
          <p:cNvSpPr/>
          <p:nvPr/>
        </p:nvSpPr>
        <p:spPr>
          <a:xfrm>
            <a:off x="80818" y="4742326"/>
            <a:ext cx="12002675" cy="2011096"/>
          </a:xfrm>
          <a:prstGeom prst="roundRect">
            <a:avLst/>
          </a:prstGeom>
          <a:solidFill>
            <a:schemeClr val="lt1">
              <a:alpha val="0"/>
            </a:schemeClr>
          </a:solidFill>
          <a:ln w="254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B2CD779-E625-2348-8D5C-07C11FF4E7E7}"/>
                  </a:ext>
                </a:extLst>
              </p:cNvPr>
              <p:cNvSpPr txBox="1"/>
              <p:nvPr/>
            </p:nvSpPr>
            <p:spPr>
              <a:xfrm>
                <a:off x="1074634" y="5026408"/>
                <a:ext cx="3395766" cy="14368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1" i="1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latin typeface="Cambria Math" panose="02040503050406030204" pitchFamily="18" charset="0"/>
                                            </a:rPr>
                                            <m:t>𝑻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 smtClean="0">
                                              <a:latin typeface="Cambria Math" panose="02040503050406030204" pitchFamily="18" charset="0"/>
                                            </a:rPr>
                                            <m:t>с</m:t>
                                          </m:r>
                                          <m:r>
                                            <a:rPr lang="ru-RU" sz="2400" b="1" i="1" smtClean="0">
                                              <a:latin typeface="Cambria Math" panose="02040503050406030204" pitchFamily="18" charset="0"/>
                                            </a:rPr>
                                            <m:t>р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ru-RU" sz="2400" b="1" i="1" smtClean="0">
                                          <a:latin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ru-RU" sz="2400" b="1" i="1" smtClean="0">
                                      <a:latin typeface="Cambria Math" panose="02040503050406030204" pitchFamily="18" charset="0"/>
                                    </a:rPr>
                                    <m:t>𝒏</m:t>
                                  </m:r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den>
                              </m:f>
                            </m:e>
                          </m:nary>
                        </m:e>
                      </m:rad>
                    </m:oMath>
                  </m:oMathPara>
                </a14:m>
                <a:endParaRPr lang="en-US" sz="2400" b="1" dirty="0">
                  <a:latin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="" xmlns:a16="http://schemas.microsoft.com/office/drawing/2014/main" id="{6B2CD779-E625-2348-8D5C-07C11FF4E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634" y="5026408"/>
                <a:ext cx="3395766" cy="1436868"/>
              </a:xfrm>
              <a:prstGeom prst="rect">
                <a:avLst/>
              </a:prstGeom>
              <a:blipFill>
                <a:blip r:embed="rId3"/>
                <a:stretch>
                  <a:fillRect l="-1119" t="-69912" b="-1159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08F3DB5-9528-AA46-9BC2-74208686B879}"/>
              </a:ext>
            </a:extLst>
          </p:cNvPr>
          <p:cNvSpPr txBox="1"/>
          <p:nvPr/>
        </p:nvSpPr>
        <p:spPr>
          <a:xfrm>
            <a:off x="6096000" y="5009210"/>
            <a:ext cx="61383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где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количество лет наблюдений;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ср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средняя температура;</a:t>
            </a:r>
          </a:p>
          <a:p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ru-RU" b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—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минимальная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температура в (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i-й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год наблюдения.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AB4FFE19-5083-494B-ADBE-45037121507F}"/>
              </a:ext>
            </a:extLst>
          </p:cNvPr>
          <p:cNvSpPr txBox="1"/>
          <p:nvPr/>
        </p:nvSpPr>
        <p:spPr>
          <a:xfrm>
            <a:off x="0" y="1509308"/>
            <a:ext cx="12002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 минимальную расчетную температуру слоя покрытия принимается температура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его поверхности.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3858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>
            <a:extLst>
              <a:ext uri="{FF2B5EF4-FFF2-40B4-BE49-F238E27FC236}">
                <a16:creationId xmlns="" xmlns:a16="http://schemas.microsoft.com/office/drawing/2014/main" id="{21990430-C0A7-4645-B1A6-52B17D0F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7176" y="172312"/>
            <a:ext cx="5997668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марки вяжущего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D280BF89-9CD9-1B48-B98A-31072FA4E432}"/>
              </a:ext>
            </a:extLst>
          </p:cNvPr>
          <p:cNvCxnSpPr>
            <a:cxnSpLocks/>
          </p:cNvCxnSpPr>
          <p:nvPr/>
        </p:nvCxnSpPr>
        <p:spPr>
          <a:xfrm>
            <a:off x="0" y="994393"/>
            <a:ext cx="12192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E9C3F91D-13BE-7444-87CE-AADC495A1B41}"/>
              </a:ext>
            </a:extLst>
          </p:cNvPr>
          <p:cNvGrpSpPr/>
          <p:nvPr/>
        </p:nvGrpSpPr>
        <p:grpSpPr>
          <a:xfrm>
            <a:off x="8838175" y="1277866"/>
            <a:ext cx="3353825" cy="5272112"/>
            <a:chOff x="304395" y="686616"/>
            <a:chExt cx="3353825" cy="5272112"/>
          </a:xfrm>
        </p:grpSpPr>
        <p:pic>
          <p:nvPicPr>
            <p:cNvPr id="12" name="Рисунок 11">
              <a:extLst>
                <a:ext uri="{FF2B5EF4-FFF2-40B4-BE49-F238E27FC236}">
                  <a16:creationId xmlns="" xmlns:a16="http://schemas.microsoft.com/office/drawing/2014/main" id="{D9393F3C-9757-7447-8A29-84F60ED92E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167"/>
            <a:stretch/>
          </p:blipFill>
          <p:spPr>
            <a:xfrm>
              <a:off x="304396" y="686616"/>
              <a:ext cx="3353824" cy="4496333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="" xmlns:a16="http://schemas.microsoft.com/office/drawing/2014/main" id="{45C299F6-92B1-914F-8A4A-583A2797D1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9318"/>
            <a:stretch/>
          </p:blipFill>
          <p:spPr>
            <a:xfrm>
              <a:off x="304395" y="3081586"/>
              <a:ext cx="3353825" cy="2877142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A3DCBBA-EA27-9B4B-90CA-F2128E8A0288}"/>
              </a:ext>
            </a:extLst>
          </p:cNvPr>
          <p:cNvSpPr txBox="1"/>
          <p:nvPr/>
        </p:nvSpPr>
        <p:spPr>
          <a:xfrm>
            <a:off x="0" y="1082770"/>
            <a:ext cx="88381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назначении допустимых к применению марок битумного вяжущего исходными данными являются:</a:t>
            </a:r>
          </a:p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максимальная расчетная температура слоя;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скорректированная максимальная расчетная температура слоя;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минимальная расчетная температура слоя;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уровень транспортной нагрузки (условия движения и прогнозируемая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скорость транспортного потока в месте проведения работ).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="" xmlns:a16="http://schemas.microsoft.com/office/drawing/2014/main" id="{0A192D2A-121D-4E4D-9D31-BB09E1A24993}"/>
              </a:ext>
            </a:extLst>
          </p:cNvPr>
          <p:cNvSpPr/>
          <p:nvPr/>
        </p:nvSpPr>
        <p:spPr>
          <a:xfrm>
            <a:off x="5827572" y="5117582"/>
            <a:ext cx="3024000" cy="64800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PG X</a:t>
            </a:r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-Y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ая прямоугольная выноска 18">
            <a:extLst>
              <a:ext uri="{FF2B5EF4-FFF2-40B4-BE49-F238E27FC236}">
                <a16:creationId xmlns="" xmlns:a16="http://schemas.microsoft.com/office/drawing/2014/main" id="{4D26683A-2D3E-FC49-8B66-645D353FC490}"/>
              </a:ext>
            </a:extLst>
          </p:cNvPr>
          <p:cNvSpPr/>
          <p:nvPr/>
        </p:nvSpPr>
        <p:spPr>
          <a:xfrm>
            <a:off x="5827572" y="4304673"/>
            <a:ext cx="3024000" cy="648000"/>
          </a:xfrm>
          <a:prstGeom prst="wedgeRoundRectCallout">
            <a:avLst>
              <a:gd name="adj1" fmla="val -705"/>
              <a:gd name="adj2" fmla="val 91514"/>
              <a:gd name="adj3" fmla="val 16667"/>
            </a:avLst>
          </a:pr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асчетная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максимальная температура</a:t>
            </a:r>
          </a:p>
        </p:txBody>
      </p:sp>
      <p:sp>
        <p:nvSpPr>
          <p:cNvPr id="20" name="Скругленная прямоугольная выноска 19">
            <a:extLst>
              <a:ext uri="{FF2B5EF4-FFF2-40B4-BE49-F238E27FC236}">
                <a16:creationId xmlns="" xmlns:a16="http://schemas.microsoft.com/office/drawing/2014/main" id="{622821FA-A074-6D43-A4E2-7BC866E589D8}"/>
              </a:ext>
            </a:extLst>
          </p:cNvPr>
          <p:cNvSpPr/>
          <p:nvPr/>
        </p:nvSpPr>
        <p:spPr>
          <a:xfrm>
            <a:off x="5827572" y="5930492"/>
            <a:ext cx="3024000" cy="648000"/>
          </a:xfrm>
          <a:prstGeom prst="wedgeRoundRectCallout">
            <a:avLst>
              <a:gd name="adj1" fmla="val 21594"/>
              <a:gd name="adj2" fmla="val -92239"/>
              <a:gd name="adj3" fmla="val 16667"/>
            </a:avLst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асчетная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минимальная температура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7D2C021-BB73-EB49-9D9B-76CA9F6E62FD}"/>
              </a:ext>
            </a:extLst>
          </p:cNvPr>
          <p:cNvSpPr txBox="1"/>
          <p:nvPr/>
        </p:nvSpPr>
        <p:spPr>
          <a:xfrm>
            <a:off x="16215" y="3725691"/>
            <a:ext cx="8821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Скорректированную максимальную температуру слоя 𝑇</a:t>
            </a:r>
            <a:r>
              <a:rPr lang="ru-RU" sz="2000" baseline="-25000" dirty="0">
                <a:latin typeface="Arial" panose="020B0604020202020204" pitchFamily="34" charset="0"/>
                <a:cs typeface="Arial" panose="020B0604020202020204" pitchFamily="34" charset="0"/>
              </a:rPr>
              <a:t>𝑘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вычисляют по формуле: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6324F27E-1F3E-E64E-A69D-1C0B6C086399}"/>
              </a:ext>
            </a:extLst>
          </p:cNvPr>
          <p:cNvSpPr txBox="1"/>
          <p:nvPr/>
        </p:nvSpPr>
        <p:spPr>
          <a:xfrm>
            <a:off x="284660" y="4724071"/>
            <a:ext cx="509783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	где</a:t>
            </a: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- максимальная расчетная температура слоя с надежностью °С;</a:t>
            </a:r>
          </a:p>
          <a:p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tr-TR" sz="1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значение коррекции в соответствии с таблицей А.2 ГОСТ Р 58400.3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4BF06884-417E-7145-8512-3653AE544BFE}"/>
              </a:ext>
            </a:extLst>
          </p:cNvPr>
          <p:cNvSpPr txBox="1"/>
          <p:nvPr/>
        </p:nvSpPr>
        <p:spPr>
          <a:xfrm>
            <a:off x="2550017" y="4379163"/>
            <a:ext cx="1607618" cy="462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tr-T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T+k</a:t>
            </a:r>
            <a:endParaRPr 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72889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31466</TotalTime>
  <Words>545</Words>
  <Application>Microsoft Office PowerPoint</Application>
  <PresentationFormat>Произвольный</PresentationFormat>
  <Paragraphs>132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Теоретические основы физико-химических исследований дорожно-строительных материалов</vt:lpstr>
      <vt:lpstr>Введение</vt:lpstr>
      <vt:lpstr>Оценка климатических характеристик районов пролегания автомобильной дороги</vt:lpstr>
      <vt:lpstr>Определение населенных пунктов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Теоретические основы физико-химических исследований дорожно-строительных материалов</dc:title>
  <dc:creator>Microsoft Office User</dc:creator>
  <cp:lastModifiedBy>Голюбин КД</cp:lastModifiedBy>
  <cp:revision>9</cp:revision>
  <dcterms:created xsi:type="dcterms:W3CDTF">2022-07-25T11:46:55Z</dcterms:created>
  <dcterms:modified xsi:type="dcterms:W3CDTF">2022-08-24T08:58:07Z</dcterms:modified>
</cp:coreProperties>
</file>